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7" r:id="rId2"/>
    <p:sldId id="496" r:id="rId3"/>
    <p:sldId id="497" r:id="rId4"/>
    <p:sldId id="514" r:id="rId5"/>
    <p:sldId id="515" r:id="rId6"/>
    <p:sldId id="516" r:id="rId7"/>
    <p:sldId id="501" r:id="rId8"/>
    <p:sldId id="506" r:id="rId9"/>
    <p:sldId id="503" r:id="rId10"/>
    <p:sldId id="504" r:id="rId11"/>
    <p:sldId id="507" r:id="rId12"/>
    <p:sldId id="508" r:id="rId13"/>
    <p:sldId id="509" r:id="rId14"/>
    <p:sldId id="505" r:id="rId15"/>
    <p:sldId id="502" r:id="rId16"/>
    <p:sldId id="510" r:id="rId17"/>
    <p:sldId id="511" r:id="rId18"/>
    <p:sldId id="512" r:id="rId19"/>
    <p:sldId id="513" r:id="rId20"/>
  </p:sldIdLst>
  <p:sldSz cx="9144000" cy="6858000" type="screen4x3"/>
  <p:notesSz cx="6858000" cy="931386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DDE76B2-5208-43D2-A94A-A5CB853565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13C4-5169-4BD5-804A-457EFEFF9C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6947-C34C-44CB-B46A-07863BD912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964EC-8FE6-45B1-B042-3777572D36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75F67D-AFDA-4569-87E9-E4ADFE0A86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B398C8-4AA3-47BF-8509-700EC586D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D811AC-6E94-40C5-8F1C-DB24211439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B02DD4-19B5-4895-B4BD-46712668C7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C673B-B6C3-4662-92FB-4B61A9A728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34C958-9AC2-4FE2-A3C4-8AC2CE6333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B69666-D991-4347-97E8-0BD7B683E4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C0F630-529F-40D9-AF48-2DF0529F13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3" r:id="rId2"/>
    <p:sldLayoutId id="2147483808" r:id="rId3"/>
    <p:sldLayoutId id="2147483809" r:id="rId4"/>
    <p:sldLayoutId id="2147483810" r:id="rId5"/>
    <p:sldLayoutId id="2147483811" r:id="rId6"/>
    <p:sldLayoutId id="2147483804" r:id="rId7"/>
    <p:sldLayoutId id="2147483812" r:id="rId8"/>
    <p:sldLayoutId id="2147483813" r:id="rId9"/>
    <p:sldLayoutId id="2147483805" r:id="rId10"/>
    <p:sldLayoutId id="21474838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endParaRPr lang="es-ES" sz="4400" b="1" dirty="0" smtClean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es-ES" sz="4400" b="1" dirty="0" smtClean="0"/>
              <a:t>LA CONSTRUCCION DE  ESTADOS DEL ARTE</a:t>
            </a:r>
            <a:endParaRPr lang="es-CO" sz="4400" b="1" dirty="0" smtClean="0"/>
          </a:p>
          <a:p>
            <a:pPr algn="ctr" eaLnBrk="1" hangingPunct="1">
              <a:lnSpc>
                <a:spcPct val="90000"/>
              </a:lnSpc>
              <a:buNone/>
            </a:pPr>
            <a:endParaRPr lang="es-CO" sz="4400" dirty="0" smtClean="0"/>
          </a:p>
          <a:p>
            <a:pPr>
              <a:buNone/>
            </a:pPr>
            <a:endParaRPr lang="es-CO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CO" sz="2400" dirty="0" err="1" smtClean="0"/>
              <a:t>Olver</a:t>
            </a:r>
            <a:r>
              <a:rPr lang="es-CO" sz="2400" dirty="0" smtClean="0"/>
              <a:t> Quijano Valencia, </a:t>
            </a:r>
            <a:r>
              <a:rPr lang="es-CO" sz="2400" dirty="0" err="1" smtClean="0"/>
              <a:t>PhD</a:t>
            </a:r>
            <a:r>
              <a:rPr lang="es-CO" sz="2400" dirty="0" smtClean="0"/>
              <a:t>©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CO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CO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sz="3200" b="1" dirty="0" smtClean="0"/>
              <a:t>Producir conocimiento acerca de la investigación social en aspectos metodológicos, epistemológicos y socio-económicos</a:t>
            </a:r>
            <a:endParaRPr lang="es-CO" sz="3200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dirty="0" smtClean="0"/>
              <a:t>ESTADO DEL ARTE  POSIBILITA</a:t>
            </a:r>
            <a:endParaRPr lang="es-CO" dirty="0"/>
          </a:p>
        </p:txBody>
      </p:sp>
      <p:pic>
        <p:nvPicPr>
          <p:cNvPr id="1026" name="Picture 2" descr="C:\Users\COMPAQ\Pictures\asociacion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038600" cy="3011642"/>
          </a:xfrm>
          <a:prstGeom prst="rect">
            <a:avLst/>
          </a:prstGeom>
          <a:noFill/>
        </p:spPr>
      </p:pic>
      <p:pic>
        <p:nvPicPr>
          <p:cNvPr id="1027" name="Picture 3" descr="C:\Users\COMPAQ\Pictures\427050081_146847e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357694"/>
            <a:ext cx="4032000" cy="30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3200" b="1" dirty="0" smtClean="0"/>
              <a:t>Formación sólida de futuros investigadores</a:t>
            </a:r>
            <a:endParaRPr lang="es-CO" sz="3200" dirty="0" smtClean="0"/>
          </a:p>
          <a:p>
            <a:pPr>
              <a:buNone/>
            </a:pPr>
            <a:r>
              <a:rPr lang="es-ES" sz="3200" b="1" dirty="0" smtClean="0"/>
              <a:t> </a:t>
            </a:r>
            <a:endParaRPr lang="es-CO" sz="3200" dirty="0" smtClean="0"/>
          </a:p>
          <a:p>
            <a:r>
              <a:rPr lang="es-ES" sz="3200" b="1" dirty="0" smtClean="0"/>
              <a:t>Fundamentación  de líneas de investigación</a:t>
            </a:r>
            <a:endParaRPr lang="es-CO" sz="3200" dirty="0" smtClean="0"/>
          </a:p>
          <a:p>
            <a:pPr>
              <a:buNone/>
            </a:pPr>
            <a:r>
              <a:rPr lang="es-ES" sz="3200" b="1" dirty="0" smtClean="0"/>
              <a:t> </a:t>
            </a:r>
            <a:endParaRPr lang="es-CO" sz="3200" dirty="0" smtClean="0"/>
          </a:p>
          <a:p>
            <a:r>
              <a:rPr lang="es-ES" sz="3200" b="1" dirty="0" smtClean="0"/>
              <a:t>Ubicación/</a:t>
            </a:r>
            <a:r>
              <a:rPr lang="es-ES" sz="3200" b="1" dirty="0" err="1" smtClean="0"/>
              <a:t>orien-tación</a:t>
            </a:r>
            <a:r>
              <a:rPr lang="es-ES" sz="3200" b="1" dirty="0" smtClean="0"/>
              <a:t> disciplinar y profesional</a:t>
            </a:r>
            <a:endParaRPr lang="es-CO" sz="3200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400" dirty="0" smtClean="0"/>
              <a:t>ESTADO DEL ARTE  POSIBILITA</a:t>
            </a:r>
            <a:endParaRPr lang="es-CO" dirty="0"/>
          </a:p>
        </p:txBody>
      </p:sp>
      <p:pic>
        <p:nvPicPr>
          <p:cNvPr id="2050" name="Picture 2" descr="C:\Users\COMPAQ\Pictures\8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85926"/>
            <a:ext cx="2035752" cy="1620000"/>
          </a:xfrm>
          <a:prstGeom prst="rect">
            <a:avLst/>
          </a:prstGeom>
          <a:noFill/>
        </p:spPr>
      </p:pic>
      <p:pic>
        <p:nvPicPr>
          <p:cNvPr id="2051" name="Picture 3" descr="C:\Users\COMPAQ\Pictures\dscn0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224001" cy="3168000"/>
          </a:xfrm>
          <a:prstGeom prst="rect">
            <a:avLst/>
          </a:prstGeom>
          <a:noFill/>
        </p:spPr>
      </p:pic>
      <p:pic>
        <p:nvPicPr>
          <p:cNvPr id="2052" name="Picture 4" descr="C:\Users\COMPAQ\Pictures\O1CWCA926TP9CAHC6789CASQN3BSCAY2KMLVCA52QFZDCAKZ1XCRCAQB9CFFCA1N5HPACAJXX2JPCA0ZB91RCAR13PP0CANDACFRCAVWEV4RCAQ5FYHOCAGHGSEPCAK21C29CA2KGCIICACMP62TCAZA8QC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785926"/>
            <a:ext cx="2165502" cy="1620000"/>
          </a:xfrm>
          <a:prstGeom prst="rect">
            <a:avLst/>
          </a:prstGeom>
          <a:noFill/>
        </p:spPr>
      </p:pic>
      <p:pic>
        <p:nvPicPr>
          <p:cNvPr id="2053" name="Picture 5" descr="C:\Users\COMPAQ\Pictures\inauguracion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5429264"/>
            <a:ext cx="2736000" cy="20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b="1" dirty="0" smtClean="0"/>
          </a:p>
          <a:p>
            <a:r>
              <a:rPr lang="es-ES" sz="3200" b="1" dirty="0" smtClean="0"/>
              <a:t>Aproximación a través de fuentes documentales a un laberinto de perspectivas epistemológicas, metodológicas e ideológicas</a:t>
            </a:r>
            <a:endParaRPr lang="es-CO" sz="3200" dirty="0" smtClean="0"/>
          </a:p>
          <a:p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CO" dirty="0" smtClean="0"/>
              <a:t>IMPLICACIONES </a:t>
            </a:r>
            <a:r>
              <a:rPr lang="es-ES" dirty="0" smtClean="0"/>
              <a:t> CONSTRUCCION DE ESTADOS DE ARTE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C:\Users\COMPAQ\Pictures\documentac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4038600" cy="2707909"/>
          </a:xfrm>
          <a:prstGeom prst="rect">
            <a:avLst/>
          </a:prstGeom>
          <a:noFill/>
        </p:spPr>
      </p:pic>
      <p:pic>
        <p:nvPicPr>
          <p:cNvPr id="3076" name="Picture 4" descr="C:\Users\COMPAQ\Pictures\Bibliography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999" y="4086000"/>
            <a:ext cx="4608001" cy="2772000"/>
          </a:xfrm>
          <a:prstGeom prst="rect">
            <a:avLst/>
          </a:prstGeom>
          <a:noFill/>
        </p:spPr>
      </p:pic>
      <p:pic>
        <p:nvPicPr>
          <p:cNvPr id="3077" name="Picture 5" descr="C:\Users\COMPAQ\Pictures\inevst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42" y="1571612"/>
            <a:ext cx="2468558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sz="4000" b="1" dirty="0" smtClean="0"/>
              <a:t>Bibliografía Razonada</a:t>
            </a:r>
            <a:endParaRPr lang="es-CO" sz="4000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/>
              <a:t>IMPLICACIONES </a:t>
            </a:r>
            <a:r>
              <a:rPr lang="es-ES" dirty="0" smtClean="0"/>
              <a:t> CONSTRUCCION DE ESTADOS DE ARTE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4099" name="Picture 3" descr="C:\Users\COMPAQ\Pictures\451851_coffe_book_sess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142984"/>
            <a:ext cx="3868651" cy="2592000"/>
          </a:xfrm>
          <a:prstGeom prst="rect">
            <a:avLst/>
          </a:prstGeom>
          <a:noFill/>
        </p:spPr>
      </p:pic>
      <p:pic>
        <p:nvPicPr>
          <p:cNvPr id="4100" name="Picture 4" descr="C:\Users\COMPAQ\Pictures\pequenas%20computado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714752"/>
            <a:ext cx="3504000" cy="2628000"/>
          </a:xfrm>
          <a:prstGeom prst="rect">
            <a:avLst/>
          </a:prstGeom>
          <a:noFill/>
        </p:spPr>
      </p:pic>
      <p:pic>
        <p:nvPicPr>
          <p:cNvPr id="4101" name="Picture 5" descr="C:\Users\COMPAQ\Pictures\gabinete_img_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714752"/>
            <a:ext cx="3068846" cy="2052000"/>
          </a:xfrm>
          <a:prstGeom prst="rect">
            <a:avLst/>
          </a:prstGeom>
          <a:noFill/>
        </p:spPr>
      </p:pic>
      <p:pic>
        <p:nvPicPr>
          <p:cNvPr id="4102" name="Picture 6" descr="C:\Users\COMPAQ\Pictures\Libro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9227" y="5202000"/>
            <a:ext cx="6154773" cy="16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sz="3600" b="1" dirty="0" smtClean="0"/>
              <a:t>COMPILACIÓN</a:t>
            </a:r>
          </a:p>
          <a:p>
            <a:pPr algn="ctr">
              <a:buNone/>
            </a:pPr>
            <a:r>
              <a:rPr lang="es-ES" sz="3600" b="1" dirty="0" smtClean="0"/>
              <a:t>CONOCIMIENTO EXISTENTE</a:t>
            </a:r>
            <a:endParaRPr lang="es-CO" sz="3600" b="1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CICLO CONSTRUCCIÓN ESTADO ARTE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5122" name="Picture 2" descr="C:\Users\COMPAQ\Pictures\cargando-libros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2267404" cy="2052000"/>
          </a:xfrm>
          <a:prstGeom prst="rect">
            <a:avLst/>
          </a:prstGeom>
          <a:noFill/>
        </p:spPr>
      </p:pic>
      <p:pic>
        <p:nvPicPr>
          <p:cNvPr id="5123" name="Picture 3" descr="C:\Users\COMPAQ\Pictures\arton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357298"/>
            <a:ext cx="2881845" cy="4356000"/>
          </a:xfrm>
          <a:prstGeom prst="rect">
            <a:avLst/>
          </a:prstGeom>
          <a:noFill/>
        </p:spPr>
      </p:pic>
      <p:pic>
        <p:nvPicPr>
          <p:cNvPr id="5124" name="Picture 4" descr="C:\Users\COMPAQ\Pictures\20080714114215-42libr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000372"/>
            <a:ext cx="3132000" cy="4176000"/>
          </a:xfrm>
          <a:prstGeom prst="rect">
            <a:avLst/>
          </a:prstGeom>
          <a:noFill/>
        </p:spPr>
      </p:pic>
      <p:pic>
        <p:nvPicPr>
          <p:cNvPr id="5125" name="Picture 5" descr="C:\Users\COMPAQ\Pictures\el-poder-de-los-libro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4929198"/>
            <a:ext cx="1971000" cy="2628000"/>
          </a:xfrm>
          <a:prstGeom prst="rect">
            <a:avLst/>
          </a:prstGeom>
          <a:noFill/>
        </p:spPr>
      </p:pic>
      <p:pic>
        <p:nvPicPr>
          <p:cNvPr id="5126" name="Picture 6" descr="C:\Users\COMPAQ\Pictures\leer-libros-t108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572008"/>
            <a:ext cx="1860588" cy="26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b="1" dirty="0" smtClean="0"/>
          </a:p>
          <a:p>
            <a:pPr>
              <a:buNone/>
            </a:pPr>
            <a:r>
              <a:rPr lang="es-ES" sz="3200" b="1" dirty="0" smtClean="0"/>
              <a:t> </a:t>
            </a:r>
          </a:p>
          <a:p>
            <a:pPr>
              <a:buNone/>
            </a:pPr>
            <a:endParaRPr lang="es-CO" sz="3200" dirty="0" smtClean="0"/>
          </a:p>
          <a:p>
            <a:pPr>
              <a:buNone/>
            </a:pPr>
            <a:r>
              <a:rPr lang="es-ES" sz="4400" b="1" dirty="0" smtClean="0"/>
              <a:t>DESCRIPCIÓN</a:t>
            </a:r>
            <a:endParaRPr lang="es-CO" sz="4400" dirty="0" smtClean="0"/>
          </a:p>
          <a:p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CICLO CONSTRUCCIÓN ESTADO ARTE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1026" name="Picture 2" descr="C:\Users\COMPAQ\Pictures\FOTO_0120090520130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142984"/>
            <a:ext cx="2844000" cy="2844000"/>
          </a:xfrm>
          <a:prstGeom prst="rect">
            <a:avLst/>
          </a:prstGeom>
          <a:noFill/>
        </p:spPr>
      </p:pic>
      <p:pic>
        <p:nvPicPr>
          <p:cNvPr id="6146" name="Picture 2" descr="C:\Users\COMPAQ\Pictures\Escrit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643314"/>
            <a:ext cx="2639986" cy="3564000"/>
          </a:xfrm>
          <a:prstGeom prst="rect">
            <a:avLst/>
          </a:prstGeom>
          <a:noFill/>
        </p:spPr>
      </p:pic>
      <p:pic>
        <p:nvPicPr>
          <p:cNvPr id="6147" name="Picture 3" descr="C:\Users\COMPAQ\Pictures\escritos 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785794"/>
            <a:ext cx="2383645" cy="3312000"/>
          </a:xfrm>
          <a:prstGeom prst="rect">
            <a:avLst/>
          </a:prstGeom>
          <a:noFill/>
        </p:spPr>
      </p:pic>
      <p:pic>
        <p:nvPicPr>
          <p:cNvPr id="6148" name="Picture 4" descr="C:\Users\COMPAQ\Pictures\escritos 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071942"/>
            <a:ext cx="3526529" cy="25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500034" y="1071546"/>
            <a:ext cx="4038600" cy="4525963"/>
          </a:xfrm>
        </p:spPr>
        <p:txBody>
          <a:bodyPr/>
          <a:lstStyle/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sz="3200" b="1" dirty="0" smtClean="0"/>
              <a:t>INTERPRETACIÓN</a:t>
            </a:r>
            <a:endParaRPr lang="es-CO" sz="3200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CICLO CONSTRUCCIÓN ESTADO ARTE</a:t>
            </a:r>
            <a:endParaRPr lang="es-CO" dirty="0"/>
          </a:p>
        </p:txBody>
      </p:sp>
      <p:pic>
        <p:nvPicPr>
          <p:cNvPr id="7170" name="Picture 2" descr="C:\Users\COMPAQ\Pictures\analis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97880" y="3242723"/>
            <a:ext cx="3260232" cy="2124000"/>
          </a:xfrm>
          <a:prstGeom prst="rect">
            <a:avLst/>
          </a:prstGeom>
          <a:noFill/>
        </p:spPr>
      </p:pic>
      <p:pic>
        <p:nvPicPr>
          <p:cNvPr id="7171" name="Picture 3" descr="C:\Users\COMPAQ\Pictures\mujer_leyen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85860"/>
            <a:ext cx="3181815" cy="2520000"/>
          </a:xfrm>
          <a:prstGeom prst="rect">
            <a:avLst/>
          </a:prstGeom>
          <a:noFill/>
        </p:spPr>
      </p:pic>
      <p:pic>
        <p:nvPicPr>
          <p:cNvPr id="7172" name="Picture 4" descr="C:\Users\COMPAQ\Pictures\mo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3027" y="5286388"/>
            <a:ext cx="2180973" cy="1728000"/>
          </a:xfrm>
          <a:prstGeom prst="rect">
            <a:avLst/>
          </a:prstGeom>
          <a:noFill/>
        </p:spPr>
      </p:pic>
      <p:pic>
        <p:nvPicPr>
          <p:cNvPr id="7173" name="Picture 5" descr="C:\Users\COMPAQ\Pictures\mafalda20pensand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714752"/>
            <a:ext cx="2338250" cy="2952000"/>
          </a:xfrm>
          <a:prstGeom prst="rect">
            <a:avLst/>
          </a:prstGeom>
          <a:noFill/>
        </p:spPr>
      </p:pic>
      <p:pic>
        <p:nvPicPr>
          <p:cNvPr id="7174" name="Picture 6" descr="C:\Users\COMPAQ\Pictures\pregunt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6930" y="1285860"/>
            <a:ext cx="1727070" cy="19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sz="3200" b="1" dirty="0" smtClean="0"/>
              <a:t>CONSTRUCCIÓN</a:t>
            </a:r>
          </a:p>
          <a:p>
            <a:pPr algn="ctr">
              <a:buNone/>
            </a:pPr>
            <a:r>
              <a:rPr lang="es-ES" sz="3200" b="1" dirty="0" smtClean="0"/>
              <a:t>RECONSTRUCCION TEORICA</a:t>
            </a:r>
            <a:endParaRPr lang="es-CO" sz="3200" dirty="0" smtClean="0"/>
          </a:p>
          <a:p>
            <a:pPr algn="ctr">
              <a:buNone/>
            </a:pPr>
            <a:endParaRPr lang="es-ES" sz="3200" b="1" dirty="0" smtClean="0"/>
          </a:p>
          <a:p>
            <a:pPr algn="ctr">
              <a:buNone/>
            </a:pPr>
            <a:r>
              <a:rPr lang="es-ES" sz="3200" b="1" dirty="0" smtClean="0"/>
              <a:t>(Monografía)</a:t>
            </a:r>
            <a:endParaRPr lang="es-CO" sz="3200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CICLO CONSTRUCCIÓN ESTADO ARTE</a:t>
            </a:r>
            <a:endParaRPr lang="es-CO" dirty="0"/>
          </a:p>
        </p:txBody>
      </p:sp>
      <p:pic>
        <p:nvPicPr>
          <p:cNvPr id="8194" name="Picture 2" descr="C:\Users\COMPAQ\Pictures\monograf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2315781" cy="3312000"/>
          </a:xfrm>
          <a:prstGeom prst="rect">
            <a:avLst/>
          </a:prstGeom>
          <a:noFill/>
        </p:spPr>
      </p:pic>
      <p:pic>
        <p:nvPicPr>
          <p:cNvPr id="8195" name="Picture 3" descr="C:\Users\COMPAQ\Pictures\2221-monograf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98000"/>
            <a:ext cx="2566204" cy="3060000"/>
          </a:xfrm>
          <a:prstGeom prst="rect">
            <a:avLst/>
          </a:prstGeom>
          <a:noFill/>
        </p:spPr>
      </p:pic>
      <p:pic>
        <p:nvPicPr>
          <p:cNvPr id="8196" name="Picture 4" descr="C:\Users\COMPAQ\Pictures\page_ce_koons_08_0706011511_id_25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3555562" cy="2160000"/>
          </a:xfrm>
          <a:prstGeom prst="rect">
            <a:avLst/>
          </a:prstGeom>
          <a:noFill/>
        </p:spPr>
      </p:pic>
      <p:pic>
        <p:nvPicPr>
          <p:cNvPr id="8197" name="Picture 5" descr="C:\Users\COMPAQ\Pictures\143386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294000"/>
            <a:ext cx="2673000" cy="35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s-CO" dirty="0" smtClean="0"/>
          </a:p>
          <a:p>
            <a:pPr algn="ctr">
              <a:buNone/>
            </a:pPr>
            <a:r>
              <a:rPr lang="es-CO" sz="3200" dirty="0" smtClean="0"/>
              <a:t>Los estados del arte de los componentes y subcomponentes de la profesión y disciplina contable</a:t>
            </a:r>
          </a:p>
          <a:p>
            <a:pPr algn="ctr">
              <a:buNone/>
            </a:pPr>
            <a:endParaRPr lang="es-CO" sz="3200" dirty="0" smtClean="0"/>
          </a:p>
          <a:p>
            <a:pPr algn="ctr">
              <a:buNone/>
            </a:pPr>
            <a:endParaRPr lang="es-CO" sz="32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La tarea pendiente</a:t>
            </a:r>
            <a:endParaRPr lang="es-CO" dirty="0"/>
          </a:p>
        </p:txBody>
      </p:sp>
      <p:pic>
        <p:nvPicPr>
          <p:cNvPr id="9218" name="Picture 2" descr="C:\Users\COMPAQ\Pictures\finanz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71546"/>
            <a:ext cx="2050349" cy="2196000"/>
          </a:xfrm>
          <a:prstGeom prst="rect">
            <a:avLst/>
          </a:prstGeom>
          <a:noFill/>
        </p:spPr>
      </p:pic>
      <p:pic>
        <p:nvPicPr>
          <p:cNvPr id="9219" name="Picture 3" descr="C:\Users\COMPAQ\Pictures\contadur%C3%ADa%20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86124"/>
            <a:ext cx="2227929" cy="1476000"/>
          </a:xfrm>
          <a:prstGeom prst="rect">
            <a:avLst/>
          </a:prstGeom>
          <a:noFill/>
        </p:spPr>
      </p:pic>
      <p:pic>
        <p:nvPicPr>
          <p:cNvPr id="9221" name="Picture 5" descr="C:\Users\COMPAQ\Pictures\administracio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90" y="4714884"/>
            <a:ext cx="1995503" cy="1332000"/>
          </a:xfrm>
          <a:prstGeom prst="rect">
            <a:avLst/>
          </a:prstGeom>
          <a:noFill/>
        </p:spPr>
      </p:pic>
      <p:pic>
        <p:nvPicPr>
          <p:cNvPr id="9222" name="Picture 6" descr="C:\Users\COMPAQ\Pictures\matematicas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071546"/>
            <a:ext cx="2226812" cy="2016000"/>
          </a:xfrm>
          <a:prstGeom prst="rect">
            <a:avLst/>
          </a:prstGeom>
          <a:noFill/>
        </p:spPr>
      </p:pic>
      <p:pic>
        <p:nvPicPr>
          <p:cNvPr id="9223" name="Picture 7" descr="C:\Users\COMPAQ\Pictures\derecho-labor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2928934"/>
            <a:ext cx="1835999" cy="2052000"/>
          </a:xfrm>
          <a:prstGeom prst="rect">
            <a:avLst/>
          </a:prstGeom>
          <a:noFill/>
        </p:spPr>
      </p:pic>
      <p:pic>
        <p:nvPicPr>
          <p:cNvPr id="9224" name="Picture 8" descr="C:\Users\COMPAQ\Pictures\humanidad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857760"/>
            <a:ext cx="1896380" cy="2484000"/>
          </a:xfrm>
          <a:prstGeom prst="rect">
            <a:avLst/>
          </a:prstGeom>
          <a:noFill/>
        </p:spPr>
      </p:pic>
      <p:pic>
        <p:nvPicPr>
          <p:cNvPr id="9225" name="Picture 9" descr="C:\Users\COMPAQ\Pictures\economi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5715016"/>
            <a:ext cx="1889355" cy="13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r>
              <a:rPr lang="es-CO" sz="7200" dirty="0" smtClean="0"/>
              <a:t>Gracias</a:t>
            </a:r>
            <a:endParaRPr lang="es-CO" sz="72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Picture 3" descr="C:\Users\COMPAQ\Pictures\Cultura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357298"/>
            <a:ext cx="2873476" cy="3096000"/>
          </a:xfrm>
          <a:prstGeom prst="rect">
            <a:avLst/>
          </a:prstGeom>
          <a:noFill/>
        </p:spPr>
      </p:pic>
      <p:pic>
        <p:nvPicPr>
          <p:cNvPr id="10242" name="Picture 2" descr="C:\Users\COMPAQ\Pictures\Acontecimiento\otras formas pen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14818"/>
            <a:ext cx="4024800" cy="2808000"/>
          </a:xfrm>
          <a:prstGeom prst="rect">
            <a:avLst/>
          </a:prstGeom>
          <a:noFill/>
        </p:spPr>
      </p:pic>
      <p:pic>
        <p:nvPicPr>
          <p:cNvPr id="10243" name="Picture 3" descr="C:\Users\COMPAQ\Pictures\Acontecimiento\pre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285860"/>
            <a:ext cx="1585165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ES" sz="3200" b="1" dirty="0" smtClean="0"/>
          </a:p>
          <a:p>
            <a:pPr algn="ctr">
              <a:buNone/>
            </a:pPr>
            <a:r>
              <a:rPr lang="es-ES" sz="3200" b="1" dirty="0" smtClean="0"/>
              <a:t>Proceso por el cual se pretende alcanzar conocimiento crítico acerca del nivel de comprensión que se tiene de un fenómeno de interés (cuánto se ha aprendido y cuánto se ignora) y la suficiencia o inadecuación de este conocimiento, para finalmente intentar la </a:t>
            </a:r>
            <a:r>
              <a:rPr lang="es-ES" sz="3200" b="1" dirty="0" err="1" smtClean="0"/>
              <a:t>recomprensión</a:t>
            </a:r>
            <a:r>
              <a:rPr lang="es-ES" sz="3200" b="1" dirty="0" smtClean="0"/>
              <a:t> sintética y crítica del mismo</a:t>
            </a:r>
            <a:endParaRPr lang="es-CO" sz="32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4800" dirty="0" smtClean="0"/>
              <a:t>Estado del Arte</a:t>
            </a:r>
            <a:br>
              <a:rPr lang="es-CO" sz="4800" dirty="0" smtClean="0"/>
            </a:br>
            <a:r>
              <a:rPr lang="es-CO" sz="4800" dirty="0" smtClean="0"/>
              <a:t> </a:t>
            </a:r>
            <a:r>
              <a:rPr lang="es-CO" sz="3200" dirty="0" smtClean="0"/>
              <a:t>(Definición)</a:t>
            </a:r>
            <a:endParaRPr lang="es-C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* Es una investigación sobre la producción investigativa acerca de un determinado fenómeno</a:t>
            </a:r>
            <a:endParaRPr lang="es-CO" b="1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CO" dirty="0" smtClean="0"/>
          </a:p>
          <a:p>
            <a:r>
              <a:rPr lang="es-ES" b="1" dirty="0" smtClean="0"/>
              <a:t>* Es una INVESTIGACIÓN orientada a COMPRENDER el fenómeno objeto de estudio.  Es una investigación fundamentada en el conocimiento acumulado, es decir se refiere a lo “conocido” a partir de lo cual se construye un “diálogo” de “saberes” que conduce a nuevas comprensiones, hipótesis y propuestas de acción sobre el fenómeno que se ha investigado</a:t>
            </a:r>
            <a:endParaRPr lang="es-CO" dirty="0" smtClean="0"/>
          </a:p>
          <a:p>
            <a:r>
              <a:rPr lang="es-ES" dirty="0" smtClean="0"/>
              <a:t> 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4400" dirty="0" smtClean="0"/>
              <a:t>Estado del Arte</a:t>
            </a:r>
            <a:br>
              <a:rPr lang="es-CO" sz="4400" dirty="0" smtClean="0"/>
            </a:br>
            <a:r>
              <a:rPr lang="es-CO" sz="3100" dirty="0" smtClean="0"/>
              <a:t> (Definición)</a:t>
            </a:r>
            <a:endParaRPr lang="es-CO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sz="3200" b="1" dirty="0" smtClean="0"/>
              <a:t>INVESTIGACIONES Y CONOCIMIENTOS PRODUCIOS SOBRE UN CAMPO DE LA REALIDAD</a:t>
            </a:r>
            <a:endParaRPr lang="es-CO" sz="3200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Objeto del estado del arte</a:t>
            </a:r>
            <a:endParaRPr lang="es-CO" dirty="0"/>
          </a:p>
        </p:txBody>
      </p:sp>
      <p:pic>
        <p:nvPicPr>
          <p:cNvPr id="11266" name="Picture 2" descr="C:\Users\COMPAQ\Pictures\investigacion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071546"/>
            <a:ext cx="3144858" cy="2916000"/>
          </a:xfrm>
          <a:prstGeom prst="rect">
            <a:avLst/>
          </a:prstGeom>
          <a:noFill/>
        </p:spPr>
      </p:pic>
      <p:pic>
        <p:nvPicPr>
          <p:cNvPr id="11267" name="Picture 3" descr="C:\Users\COMPAQ\Pictures\portad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643314"/>
            <a:ext cx="3068857" cy="2808000"/>
          </a:xfrm>
          <a:prstGeom prst="rect">
            <a:avLst/>
          </a:prstGeom>
          <a:noFill/>
        </p:spPr>
      </p:pic>
      <p:pic>
        <p:nvPicPr>
          <p:cNvPr id="11268" name="Picture 4" descr="C:\Users\COMPAQ\Pictures\investigaciones v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214818"/>
            <a:ext cx="3429000" cy="1800225"/>
          </a:xfrm>
          <a:prstGeom prst="rect">
            <a:avLst/>
          </a:prstGeom>
          <a:noFill/>
        </p:spPr>
      </p:pic>
      <p:pic>
        <p:nvPicPr>
          <p:cNvPr id="11269" name="Picture 5" descr="C:\Users\COMPAQ\Pictures\investigaciones 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500174"/>
            <a:ext cx="2772000" cy="27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/>
              <a:t>  IDENTIFICAR LAS PROPOSICIONES Y  RECONSTRUIR LA TRAMA O EL TEJIDO QUE ES POSIBLE ARTICULAR COMO DISCURSO IMPLÍCITO SOBRE LA TEMÁTICA EN ESTUDIO.....</a:t>
            </a:r>
            <a:endParaRPr lang="es-CO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Objeto del estado del arte</a:t>
            </a:r>
            <a:endParaRPr lang="es-CO" dirty="0"/>
          </a:p>
        </p:txBody>
      </p:sp>
      <p:pic>
        <p:nvPicPr>
          <p:cNvPr id="12290" name="Picture 2" descr="C:\Users\COMPAQ\Pictures\imgnosotr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429132"/>
            <a:ext cx="4270075" cy="1476000"/>
          </a:xfrm>
          <a:prstGeom prst="rect">
            <a:avLst/>
          </a:prstGeom>
          <a:noFill/>
        </p:spPr>
      </p:pic>
      <p:pic>
        <p:nvPicPr>
          <p:cNvPr id="12291" name="Picture 3" descr="C:\Users\COMPAQ\Pictures\investigaciones v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295251" cy="29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/>
              <a:t>  COMPRENDER EL CONOCIMIENTO  DISPERSO, FRAGMENTADO, OSCURECIDO Y OCULTO DE LOS DISCURSOS   HISTORICAMENTE CONSOLIDADOS</a:t>
            </a: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Objeto del estado del arte</a:t>
            </a:r>
            <a:endParaRPr lang="es-CO" dirty="0"/>
          </a:p>
        </p:txBody>
      </p:sp>
      <p:pic>
        <p:nvPicPr>
          <p:cNvPr id="13314" name="Picture 2" descr="C:\Users\COMPAQ\Pictures\ist2_1478735-investig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357298"/>
            <a:ext cx="2468880" cy="2468880"/>
          </a:xfrm>
          <a:prstGeom prst="rect">
            <a:avLst/>
          </a:prstGeom>
          <a:noFill/>
        </p:spPr>
      </p:pic>
      <p:pic>
        <p:nvPicPr>
          <p:cNvPr id="13315" name="Picture 3" descr="C:\Users\COMPAQ\Pictures\cyr_einstein_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2387121" cy="2088000"/>
          </a:xfrm>
          <a:prstGeom prst="rect">
            <a:avLst/>
          </a:prstGeom>
          <a:noFill/>
        </p:spPr>
      </p:pic>
      <p:pic>
        <p:nvPicPr>
          <p:cNvPr id="13316" name="Picture 4" descr="C:\Users\COMPAQ\Pictures\ide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00438"/>
            <a:ext cx="2848974" cy="3528000"/>
          </a:xfrm>
          <a:prstGeom prst="rect">
            <a:avLst/>
          </a:prstGeom>
          <a:noFill/>
        </p:spPr>
      </p:pic>
      <p:pic>
        <p:nvPicPr>
          <p:cNvPr id="13317" name="Picture 5" descr="C:\Users\COMPAQ\Pictures\Cultura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810000"/>
            <a:ext cx="2828925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CO" dirty="0" smtClean="0"/>
          </a:p>
          <a:p>
            <a:pPr algn="ctr">
              <a:buNone/>
            </a:pPr>
            <a:r>
              <a:rPr lang="es-ES" sz="4000" b="1" dirty="0" smtClean="0"/>
              <a:t>Definir y Estructurar Líneas de Investigación</a:t>
            </a:r>
            <a:endParaRPr lang="es-CO" sz="4000" dirty="0" smtClean="0"/>
          </a:p>
          <a:p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400" dirty="0" smtClean="0"/>
              <a:t>ESTADO DEL ARTE  POSIBILITA</a:t>
            </a:r>
            <a:endParaRPr lang="es-CO" dirty="0"/>
          </a:p>
        </p:txBody>
      </p:sp>
      <p:pic>
        <p:nvPicPr>
          <p:cNvPr id="2050" name="Picture 2" descr="C:\Users\COMPAQ\Pictures\boyglobe0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14488"/>
            <a:ext cx="2679120" cy="2196000"/>
          </a:xfrm>
          <a:prstGeom prst="rect">
            <a:avLst/>
          </a:prstGeom>
          <a:noFill/>
        </p:spPr>
      </p:pic>
      <p:pic>
        <p:nvPicPr>
          <p:cNvPr id="2051" name="Picture 3" descr="C:\Users\COMPAQ\Pictures\cyr_einstein_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929066"/>
            <a:ext cx="2551749" cy="22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sz="3200" b="1" dirty="0" smtClean="0"/>
              <a:t>Generación de nuevas comprensiones y   construcciones teóricas acerca de la realidad social</a:t>
            </a:r>
            <a:endParaRPr lang="es-CO" sz="3200" dirty="0" smtClean="0"/>
          </a:p>
          <a:p>
            <a:r>
              <a:rPr lang="es-ES" b="1" dirty="0" smtClean="0"/>
              <a:t> 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dirty="0" smtClean="0"/>
              <a:t>ESTADO DEL ARTE  POSIBILITA</a:t>
            </a:r>
            <a:endParaRPr lang="es-CO" dirty="0"/>
          </a:p>
        </p:txBody>
      </p:sp>
      <p:pic>
        <p:nvPicPr>
          <p:cNvPr id="3074" name="Picture 2" descr="C:\Users\COMPAQ\Pictures\200904130241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142984"/>
            <a:ext cx="2408157" cy="3240000"/>
          </a:xfrm>
          <a:prstGeom prst="rect">
            <a:avLst/>
          </a:prstGeom>
          <a:noFill/>
        </p:spPr>
      </p:pic>
      <p:pic>
        <p:nvPicPr>
          <p:cNvPr id="3075" name="Picture 3" descr="C:\Users\COMPAQ\Documents\UCR2CAPZN0TSCAR3TXL9CAB2KL3NCA81N8IKCA1RLIIQCA71LDW5CAOSCVF3CANVNFK6CA202832CA2PPDPUCAUOT8A9CA4F0FFRCA2KGL5QCAOFF5PJCAU7V1FACAJZAP0GCA0VD6PQCARLE326CAY9LZ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357694"/>
            <a:ext cx="2419200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ES" sz="3200" b="1" dirty="0" smtClean="0"/>
              <a:t> Creación de hipótesis comprensivas con alto nivel de  elaboración y mayor capacidad para orientar una investigación  futura</a:t>
            </a:r>
            <a:endParaRPr lang="es-CO" sz="3200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400" dirty="0" smtClean="0"/>
              <a:t>ESTADO DEL ARTE  POSIBILITA</a:t>
            </a:r>
            <a:endParaRPr lang="es-CO" dirty="0"/>
          </a:p>
        </p:txBody>
      </p:sp>
      <p:pic>
        <p:nvPicPr>
          <p:cNvPr id="4098" name="Picture 2" descr="C:\Users\COMPAQ\Documents\investigac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4020085" cy="3168000"/>
          </a:xfrm>
          <a:prstGeom prst="rect">
            <a:avLst/>
          </a:prstGeom>
          <a:noFill/>
        </p:spPr>
      </p:pic>
      <p:pic>
        <p:nvPicPr>
          <p:cNvPr id="4099" name="Picture 3" descr="C:\Users\COMPAQ\Pictures\cienc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14818"/>
            <a:ext cx="2336676" cy="2952000"/>
          </a:xfrm>
          <a:prstGeom prst="rect">
            <a:avLst/>
          </a:prstGeom>
          <a:noFill/>
        </p:spPr>
      </p:pic>
      <p:pic>
        <p:nvPicPr>
          <p:cNvPr id="4100" name="Picture 4" descr="C:\Users\COMPAQ\Pictures\mo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11" y="4214818"/>
            <a:ext cx="1953788" cy="15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3451</TotalTime>
  <Words>281</Words>
  <Application>Microsoft Office PowerPoint</Application>
  <PresentationFormat>Presentación en pantalla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Concurrencia</vt:lpstr>
      <vt:lpstr>Diapositiva 1</vt:lpstr>
      <vt:lpstr>Estado del Arte  (Definición)</vt:lpstr>
      <vt:lpstr>Estado del Arte  (Definición)</vt:lpstr>
      <vt:lpstr>Objeto del estado del arte</vt:lpstr>
      <vt:lpstr>Objeto del estado del arte</vt:lpstr>
      <vt:lpstr>Objeto del estado del arte</vt:lpstr>
      <vt:lpstr>ESTADO DEL ARTE  POSIBILITA</vt:lpstr>
      <vt:lpstr>ESTADO DEL ARTE  POSIBILITA</vt:lpstr>
      <vt:lpstr>ESTADO DEL ARTE  POSIBILITA</vt:lpstr>
      <vt:lpstr>ESTADO DEL ARTE  POSIBILITA</vt:lpstr>
      <vt:lpstr>ESTADO DEL ARTE  POSIBILITA</vt:lpstr>
      <vt:lpstr>  IMPLICACIONES  CONSTRUCCION DE ESTADOS DE ARTE </vt:lpstr>
      <vt:lpstr>IMPLICACIONES  CONSTRUCCION DE ESTADOS DE ARTE </vt:lpstr>
      <vt:lpstr> CICLO CONSTRUCCIÓN ESTADO ARTE </vt:lpstr>
      <vt:lpstr>CICLO CONSTRUCCIÓN ESTADO ARTE </vt:lpstr>
      <vt:lpstr>CICLO CONSTRUCCIÓN ESTADO ARTE</vt:lpstr>
      <vt:lpstr>CICLO CONSTRUCCIÓN ESTADO ARTE</vt:lpstr>
      <vt:lpstr>La tarea pendiente</vt:lpstr>
      <vt:lpstr>Diapositiva 19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DEL CAUCA  FACULTAD DE CIENCIAS CONTABLES, ECONOMICAS  Y ADMINISTRATIVAS  GRUPO DE INVESTIGACION “CONTABILIDAD, SOCIEDAD Y DESARROLLO”</dc:title>
  <dc:creator>Olver Quijano</dc:creator>
  <cp:lastModifiedBy>COMPAQ</cp:lastModifiedBy>
  <cp:revision>413</cp:revision>
  <dcterms:created xsi:type="dcterms:W3CDTF">2005-11-05T14:26:21Z</dcterms:created>
  <dcterms:modified xsi:type="dcterms:W3CDTF">2009-08-25T21:04:25Z</dcterms:modified>
</cp:coreProperties>
</file>